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38"/>
  </p:notesMasterIdLst>
  <p:handoutMasterIdLst>
    <p:handoutMasterId r:id="rId39"/>
  </p:handoutMasterIdLst>
  <p:sldIdLst>
    <p:sldId id="395" r:id="rId2"/>
    <p:sldId id="590" r:id="rId3"/>
    <p:sldId id="591" r:id="rId4"/>
    <p:sldId id="453" r:id="rId5"/>
    <p:sldId id="574" r:id="rId6"/>
    <p:sldId id="545" r:id="rId7"/>
    <p:sldId id="588" r:id="rId8"/>
    <p:sldId id="586" r:id="rId9"/>
    <p:sldId id="587" r:id="rId10"/>
    <p:sldId id="596" r:id="rId11"/>
    <p:sldId id="604" r:id="rId12"/>
    <p:sldId id="601" r:id="rId13"/>
    <p:sldId id="593" r:id="rId14"/>
    <p:sldId id="576" r:id="rId15"/>
    <p:sldId id="560" r:id="rId16"/>
    <p:sldId id="557" r:id="rId17"/>
    <p:sldId id="558" r:id="rId18"/>
    <p:sldId id="561" r:id="rId19"/>
    <p:sldId id="580" r:id="rId20"/>
    <p:sldId id="602" r:id="rId21"/>
    <p:sldId id="563" r:id="rId22"/>
    <p:sldId id="579" r:id="rId23"/>
    <p:sldId id="566" r:id="rId24"/>
    <p:sldId id="578" r:id="rId25"/>
    <p:sldId id="583" r:id="rId26"/>
    <p:sldId id="585" r:id="rId27"/>
    <p:sldId id="570" r:id="rId28"/>
    <p:sldId id="600" r:id="rId29"/>
    <p:sldId id="571" r:id="rId30"/>
    <p:sldId id="603" r:id="rId31"/>
    <p:sldId id="572" r:id="rId32"/>
    <p:sldId id="584" r:id="rId33"/>
    <p:sldId id="556" r:id="rId34"/>
    <p:sldId id="575" r:id="rId35"/>
    <p:sldId id="592" r:id="rId36"/>
    <p:sldId id="589" r:id="rId37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bg2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FF00"/>
    <a:srgbClr val="FFFFFF"/>
    <a:srgbClr val="00FF00"/>
    <a:srgbClr val="CC0000"/>
    <a:srgbClr val="FF3300"/>
    <a:srgbClr val="33CC33"/>
    <a:srgbClr val="FF3399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700" autoAdjust="0"/>
  </p:normalViewPr>
  <p:slideViewPr>
    <p:cSldViewPr snapToObjects="1">
      <p:cViewPr>
        <p:scale>
          <a:sx n="100" d="100"/>
          <a:sy n="100" d="100"/>
        </p:scale>
        <p:origin x="-29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>
      <p:cViewPr varScale="1">
        <p:scale>
          <a:sx n="57" d="100"/>
          <a:sy n="57" d="100"/>
        </p:scale>
        <p:origin x="-1710" y="-78"/>
      </p:cViewPr>
      <p:guideLst>
        <p:guide orient="horz" pos="2932"/>
        <p:guide pos="221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580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t" anchorCtr="0" compatLnSpc="1">
            <a:prstTxWarp prst="textNoShape">
              <a:avLst/>
            </a:prstTxWarp>
          </a:bodyPr>
          <a:lstStyle>
            <a:lvl1pPr defTabSz="915956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7" y="0"/>
            <a:ext cx="3043343" cy="4580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t" anchorCtr="0" compatLnSpc="1">
            <a:prstTxWarp prst="textNoShape">
              <a:avLst/>
            </a:prstTxWarp>
          </a:bodyPr>
          <a:lstStyle>
            <a:lvl1pPr algn="r" defTabSz="915956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51064"/>
            <a:ext cx="3043343" cy="4580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b" anchorCtr="0" compatLnSpc="1">
            <a:prstTxWarp prst="textNoShape">
              <a:avLst/>
            </a:prstTxWarp>
          </a:bodyPr>
          <a:lstStyle>
            <a:lvl1pPr defTabSz="915956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7" y="8851064"/>
            <a:ext cx="3043343" cy="4580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b" anchorCtr="0" compatLnSpc="1">
            <a:prstTxWarp prst="textNoShape">
              <a:avLst/>
            </a:prstTxWarp>
          </a:bodyPr>
          <a:lstStyle>
            <a:lvl1pPr algn="r" defTabSz="915956">
              <a:defRPr sz="1200">
                <a:solidFill>
                  <a:schemeClr val="tx1"/>
                </a:solidFill>
              </a:defRPr>
            </a:lvl1pPr>
          </a:lstStyle>
          <a:p>
            <a:fld id="{FF6033AD-D294-4525-A0D3-DAE5E327A1B3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3" cy="4580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t" anchorCtr="0" compatLnSpc="1">
            <a:prstTxWarp prst="textNoShape">
              <a:avLst/>
            </a:prstTxWarp>
          </a:bodyPr>
          <a:lstStyle>
            <a:lvl1pPr defTabSz="915956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57" y="0"/>
            <a:ext cx="3043343" cy="4580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t" anchorCtr="0" compatLnSpc="1">
            <a:prstTxWarp prst="textNoShape">
              <a:avLst/>
            </a:prstTxWarp>
          </a:bodyPr>
          <a:lstStyle>
            <a:lvl1pPr algn="r" defTabSz="915956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87388"/>
            <a:ext cx="4678362" cy="3508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414" y="4425532"/>
            <a:ext cx="5150273" cy="41965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1064"/>
            <a:ext cx="3043343" cy="4580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b" anchorCtr="0" compatLnSpc="1">
            <a:prstTxWarp prst="textNoShape">
              <a:avLst/>
            </a:prstTxWarp>
          </a:bodyPr>
          <a:lstStyle>
            <a:lvl1pPr defTabSz="915956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57" y="8851064"/>
            <a:ext cx="3043343" cy="45803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574" tIns="45786" rIns="91574" bIns="45786" numCol="1" anchor="b" anchorCtr="0" compatLnSpc="1">
            <a:prstTxWarp prst="textNoShape">
              <a:avLst/>
            </a:prstTxWarp>
          </a:bodyPr>
          <a:lstStyle>
            <a:lvl1pPr algn="r" defTabSz="915956">
              <a:defRPr sz="1200">
                <a:solidFill>
                  <a:schemeClr val="tx1"/>
                </a:solidFill>
              </a:defRPr>
            </a:lvl1pPr>
          </a:lstStyle>
          <a:p>
            <a:fld id="{844B5BCB-7BB7-41D0-8DA1-B0D39F680ED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A8DB17-90EB-4395-A87C-123AB42012F5}" type="slidenum">
              <a:rPr lang="en-GB"/>
              <a:pPr/>
              <a:t>1</a:t>
            </a:fld>
            <a:endParaRPr lang="en-GB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A8DB17-90EB-4395-A87C-123AB42012F5}" type="slidenum">
              <a:rPr lang="en-GB"/>
              <a:pPr/>
              <a:t>2</a:t>
            </a:fld>
            <a:endParaRPr lang="en-GB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A8DB17-90EB-4395-A87C-123AB42012F5}" type="slidenum">
              <a:rPr lang="en-GB"/>
              <a:pPr/>
              <a:t>3</a:t>
            </a:fld>
            <a:endParaRPr lang="en-GB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676400" y="228600"/>
            <a:ext cx="6781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3400" y="1981200"/>
            <a:ext cx="6172200" cy="38862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 sz="3600" b="1">
                <a:solidFill>
                  <a:srgbClr val="08F0F6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2766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 sz="1400"/>
            </a:lvl1pPr>
          </a:lstStyle>
          <a:p>
            <a:fld id="{C14F147D-759F-40A5-8E21-A75F84BA9533}" type="slidenum">
              <a:rPr lang="en-GB"/>
              <a:pPr/>
              <a:t>‹#›</a:t>
            </a:fld>
            <a:endParaRPr lang="en-GB"/>
          </a:p>
        </p:txBody>
      </p:sp>
      <p:graphicFrame>
        <p:nvGraphicFramePr>
          <p:cNvPr id="94246" name="Rectangle 38"/>
          <p:cNvGraphicFramePr>
            <a:graphicFrameLocks/>
          </p:cNvGraphicFramePr>
          <p:nvPr/>
        </p:nvGraphicFramePr>
        <p:xfrm>
          <a:off x="1600200" y="1371600"/>
          <a:ext cx="6096000" cy="4064000"/>
        </p:xfrm>
        <a:graphic>
          <a:graphicData uri="http://schemas.openxmlformats.org/presentationml/2006/ole">
            <p:oleObj spid="_x0000_s94246" name="Clip" r:id="rId3" imgW="0" imgH="0" progId="">
              <p:embed/>
            </p:oleObj>
          </a:graphicData>
        </a:graphic>
      </p:graphicFrame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70324-6485-463B-A144-FDD393C42D7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56E49-F477-4E1A-B263-B60DE35B664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91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191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D5E65-D28C-4722-9768-55BEB4E2C60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8DCB8-9779-434E-AF92-B7D7CC21B6E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34723-0045-4E5F-9813-322C74CA40A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3222E9-5898-4C0C-BD53-90DAB547796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8F6D6-1AB8-4A7C-93BF-863138A22ED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F665E-D4E3-4944-9488-ED604EBDC8A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E62464-0938-4857-B8CE-64693D8E268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0"/>
            <a:ext cx="21336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84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4E279-8357-4606-9554-ADB2C275516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1981200"/>
            <a:ext cx="8534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77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82B8784-CBAE-40C8-BF41-8DD9A471312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6" name="Group 2"/>
          <p:cNvGrpSpPr>
            <a:grpSpLocks/>
          </p:cNvGrpSpPr>
          <p:nvPr/>
        </p:nvGrpSpPr>
        <p:grpSpPr bwMode="auto">
          <a:xfrm>
            <a:off x="12700" y="1371600"/>
            <a:ext cx="9131300" cy="247650"/>
            <a:chOff x="0" y="960"/>
            <a:chExt cx="5752" cy="156"/>
          </a:xfrm>
        </p:grpSpPr>
        <p:sp>
          <p:nvSpPr>
            <p:cNvPr id="93187" name="Rectangle 3"/>
            <p:cNvSpPr>
              <a:spLocks noChangeArrowheads="1"/>
            </p:cNvSpPr>
            <p:nvPr/>
          </p:nvSpPr>
          <p:spPr bwMode="ltGray">
            <a:xfrm>
              <a:off x="0" y="960"/>
              <a:ext cx="5752" cy="7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188" name="Rectangle 4"/>
            <p:cNvSpPr>
              <a:spLocks noChangeArrowheads="1"/>
            </p:cNvSpPr>
            <p:nvPr/>
          </p:nvSpPr>
          <p:spPr bwMode="ltGray">
            <a:xfrm>
              <a:off x="0" y="1092"/>
              <a:ext cx="5752" cy="2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318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B.C. Forest Service</a:t>
            </a:r>
            <a:br>
              <a:rPr lang="en-GB" smtClean="0"/>
            </a:br>
            <a:r>
              <a:rPr lang="en-GB" smtClean="0"/>
              <a:t>Click to edit Master title style</a:t>
            </a: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8534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9319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9319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9319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defRPr>
            </a:lvl1pPr>
          </a:lstStyle>
          <a:p>
            <a:fld id="{985B684B-6778-4A0A-9F20-D7A9F658F712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93196" name="Picture 12" descr="forser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96300" y="304800"/>
            <a:ext cx="647700" cy="990600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33CC33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Monotype Sorts" pitchFamily="2" charset="2"/>
        <a:buChar char="ä"/>
        <a:defRPr sz="3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ä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4000"/>
        <a:buFont typeface="Monotype Sorts" pitchFamily="2" charset="2"/>
        <a:buChar char="ä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is/results/RESULTS_Attachment_Standard_for_Government_Funded_Programs_20100716.pdf" TargetMode="External"/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forestsfortomorrow.com/fft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forestsfortomorrow.com/ff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Nigel.Fletcher@gov.bc.ca" TargetMode="External"/><Relationship Id="rId2" Type="http://schemas.openxmlformats.org/officeDocument/2006/relationships/hyperlink" Target="mailto:FORHISP.APPHELP@gov.bc.c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onty.Locke@gov.b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1295400"/>
          </a:xfrm>
          <a:noFill/>
          <a:ln/>
        </p:spPr>
        <p:txBody>
          <a:bodyPr/>
          <a:lstStyle/>
          <a:p>
            <a:r>
              <a:rPr lang="en-GB" sz="3600" dirty="0"/>
              <a:t>RESULTS </a:t>
            </a:r>
            <a:r>
              <a:rPr lang="en-GB" sz="3600" dirty="0" smtClean="0"/>
              <a:t>FRPA s.108 </a:t>
            </a:r>
            <a:r>
              <a:rPr lang="en-GB" sz="3600" dirty="0"/>
              <a:t>Application </a:t>
            </a:r>
          </a:p>
        </p:txBody>
      </p:sp>
      <p:sp>
        <p:nvSpPr>
          <p:cNvPr id="178183" name="Rectangle 7"/>
          <p:cNvSpPr>
            <a:spLocks noChangeArrowheads="1"/>
          </p:cNvSpPr>
          <p:nvPr/>
        </p:nvSpPr>
        <p:spPr bwMode="auto">
          <a:xfrm>
            <a:off x="3200400" y="6172200"/>
            <a:ext cx="297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/>
            <a:r>
              <a:rPr lang="en-GB" sz="1800" b="1" dirty="0">
                <a:solidFill>
                  <a:schemeClr val="tx1"/>
                </a:solidFill>
                <a:latin typeface="Arial" charset="0"/>
              </a:rPr>
              <a:t>November 2010</a:t>
            </a:r>
            <a:endParaRPr lang="en-GB" sz="1800" b="1" dirty="0">
              <a:solidFill>
                <a:srgbClr val="00FF00"/>
              </a:solidFill>
              <a:latin typeface="Arial" charset="0"/>
            </a:endParaRPr>
          </a:p>
        </p:txBody>
      </p: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381000" y="25908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GB" sz="2400" b="1">
              <a:solidFill>
                <a:srgbClr val="E7F20C"/>
              </a:solidFill>
            </a:endParaRPr>
          </a:p>
          <a:p>
            <a:pPr algn="ctr"/>
            <a:endParaRPr lang="en-GB" sz="2400" b="1">
              <a:solidFill>
                <a:srgbClr val="E7F20C"/>
              </a:solidFill>
            </a:endParaRPr>
          </a:p>
        </p:txBody>
      </p:sp>
      <p:sp>
        <p:nvSpPr>
          <p:cNvPr id="178185" name="Rectangle 9"/>
          <p:cNvSpPr>
            <a:spLocks noChangeArrowheads="1"/>
          </p:cNvSpPr>
          <p:nvPr/>
        </p:nvSpPr>
        <p:spPr bwMode="auto">
          <a:xfrm>
            <a:off x="2057400" y="5257800"/>
            <a:ext cx="5372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/>
          <a:p>
            <a:pPr algn="ctr"/>
            <a:r>
              <a:rPr lang="en-GB" sz="2000" b="1" dirty="0">
                <a:solidFill>
                  <a:srgbClr val="E7F20C"/>
                </a:solidFill>
                <a:latin typeface="Arial" charset="0"/>
              </a:rPr>
              <a:t>Presented by  Mei-Ching Tsoi</a:t>
            </a:r>
            <a:br>
              <a:rPr lang="en-GB" sz="2000" b="1" dirty="0">
                <a:solidFill>
                  <a:srgbClr val="E7F20C"/>
                </a:solidFill>
                <a:latin typeface="Arial" charset="0"/>
              </a:rPr>
            </a:br>
            <a:r>
              <a:rPr lang="en-GB" sz="1800" b="1" dirty="0" err="1">
                <a:solidFill>
                  <a:srgbClr val="E7F20C"/>
                </a:solidFill>
                <a:latin typeface="Arial" charset="0"/>
              </a:rPr>
              <a:t>mtsoi@shaw.ca</a:t>
            </a:r>
            <a:endParaRPr lang="en-GB" sz="1800" b="1" dirty="0">
              <a:solidFill>
                <a:srgbClr val="E7F20C"/>
              </a:solidFill>
              <a:latin typeface="Arial" charset="0"/>
            </a:endParaRPr>
          </a:p>
        </p:txBody>
      </p:sp>
      <p:pic>
        <p:nvPicPr>
          <p:cNvPr id="178190" name="Picture 14" descr="RESULTS main scree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800" y="1905000"/>
            <a:ext cx="7315200" cy="2551113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381000" y="25908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GB" sz="2400" b="1">
              <a:solidFill>
                <a:srgbClr val="E7F20C"/>
              </a:solidFill>
            </a:endParaRPr>
          </a:p>
          <a:p>
            <a:pPr algn="ctr"/>
            <a:endParaRPr lang="en-GB" sz="2400" b="1">
              <a:solidFill>
                <a:srgbClr val="E7F20C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sz="3600" dirty="0"/>
              <a:t>RESULTS </a:t>
            </a:r>
            <a:r>
              <a:rPr lang="en-GB" sz="3600" dirty="0" smtClean="0"/>
              <a:t>FRPA s.108 </a:t>
            </a:r>
            <a:r>
              <a:rPr lang="en-GB" sz="3600" dirty="0"/>
              <a:t>Application </a:t>
            </a:r>
          </a:p>
        </p:txBody>
      </p:sp>
      <p:sp>
        <p:nvSpPr>
          <p:cNvPr id="10" name="Rectangle 12"/>
          <p:cNvSpPr>
            <a:spLocks noGrp="1" noChangeArrowheads="1"/>
          </p:cNvSpPr>
          <p:nvPr>
            <p:ph idx="1"/>
          </p:nvPr>
        </p:nvSpPr>
        <p:spPr bwMode="auto">
          <a:xfrm>
            <a:off x="609600" y="1676400"/>
            <a:ext cx="82296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None/>
            </a:pPr>
            <a:r>
              <a:rPr lang="en-US" sz="2400" dirty="0" smtClean="0">
                <a:solidFill>
                  <a:srgbClr val="FFFF00"/>
                </a:solidFill>
                <a:effectLst/>
                <a:latin typeface="Arial" charset="0"/>
              </a:rPr>
              <a:t>Training Objectives</a:t>
            </a:r>
            <a:endParaRPr lang="en-US" sz="2400" dirty="0" smtClean="0">
              <a:solidFill>
                <a:srgbClr val="FFFFFF"/>
              </a:solidFill>
              <a:effectLst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effectLst/>
                <a:latin typeface="Arial" charset="0"/>
              </a:rPr>
              <a:t>Overview of FRPA s.108 – Legislation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effectLst/>
                <a:latin typeface="Arial" charset="0"/>
              </a:rPr>
              <a:t>Requirements to build s.108 Application using RESULTS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effectLst/>
                <a:latin typeface="Arial" charset="0"/>
              </a:rPr>
              <a:t>Steps to complete and submit a s.108 Application (Create and Submit)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effectLst/>
                <a:latin typeface="Arial" charset="0"/>
              </a:rPr>
              <a:t>Steps to complete the processing a s.108 Application (Inbox)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400" dirty="0" smtClean="0">
                <a:effectLst/>
                <a:latin typeface="Arial" charset="0"/>
              </a:rPr>
              <a:t>Show key s.108 documentation links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400" dirty="0" smtClean="0">
                <a:effectLst/>
                <a:latin typeface="Arial" charset="0"/>
              </a:rPr>
              <a:t>Online demonstration (time permitting)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effectLst/>
                <a:latin typeface="Arial" charset="0"/>
              </a:rPr>
              <a:t>Questions and Answers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None/>
            </a:pPr>
            <a:endParaRPr lang="en-GB" sz="2400" dirty="0" smtClean="0">
              <a:effectLst/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None/>
            </a:pPr>
            <a:endParaRPr lang="en-GB" sz="2400" dirty="0" smtClean="0"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381000" y="25908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en-GB" sz="2400" b="1">
              <a:solidFill>
                <a:srgbClr val="E7F20C"/>
              </a:solidFill>
            </a:endParaRPr>
          </a:p>
          <a:p>
            <a:pPr algn="ctr"/>
            <a:endParaRPr lang="en-GB" sz="2400" b="1">
              <a:solidFill>
                <a:srgbClr val="E7F20C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sz="3600" dirty="0"/>
              <a:t>RESULTS </a:t>
            </a:r>
            <a:r>
              <a:rPr lang="en-GB" sz="3600" dirty="0" smtClean="0"/>
              <a:t>FRPA s.108 </a:t>
            </a:r>
            <a:r>
              <a:rPr lang="en-GB" sz="3600" dirty="0"/>
              <a:t>Application </a:t>
            </a:r>
          </a:p>
        </p:txBody>
      </p:sp>
      <p:sp>
        <p:nvSpPr>
          <p:cNvPr id="10" name="Rectangle 12"/>
          <p:cNvSpPr>
            <a:spLocks noGrp="1" noChangeArrowheads="1"/>
          </p:cNvSpPr>
          <p:nvPr>
            <p:ph idx="1"/>
          </p:nvPr>
        </p:nvSpPr>
        <p:spPr bwMode="auto">
          <a:xfrm>
            <a:off x="609600" y="2209800"/>
            <a:ext cx="82296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None/>
            </a:pPr>
            <a:r>
              <a:rPr lang="en-GB" sz="2400" dirty="0" smtClean="0">
                <a:solidFill>
                  <a:srgbClr val="FFFF00"/>
                </a:solidFill>
                <a:effectLst/>
                <a:latin typeface="Arial" charset="0"/>
              </a:rPr>
              <a:t>Out of Scope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sz="2400" dirty="0" smtClean="0">
                <a:effectLst/>
                <a:latin typeface="Arial" charset="0"/>
              </a:rPr>
              <a:t>Ministry-specific direction on how to collate and process s.108 applications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sz="2400" dirty="0" smtClean="0">
                <a:effectLst/>
                <a:latin typeface="Arial" charset="0"/>
              </a:rPr>
              <a:t>Rationale for approval of </a:t>
            </a:r>
            <a:r>
              <a:rPr lang="en-GB" sz="2400" smtClean="0">
                <a:effectLst/>
                <a:latin typeface="Arial" charset="0"/>
              </a:rPr>
              <a:t>stocking standards (FDP, FSP)</a:t>
            </a:r>
            <a:endParaRPr lang="en-GB" sz="2400" dirty="0" smtClean="0">
              <a:effectLst/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sz="2400" dirty="0" smtClean="0">
                <a:effectLst/>
                <a:latin typeface="Arial" charset="0"/>
              </a:rPr>
              <a:t>Rationale for approval processes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 sz="2400" dirty="0" smtClean="0">
                <a:effectLst/>
                <a:latin typeface="Arial" charset="0"/>
              </a:rPr>
              <a:t>Funding allocation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None/>
            </a:pPr>
            <a:endParaRPr lang="en-GB" sz="2000" dirty="0" smtClean="0"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/>
              <a:t>s.108 Application - Legislation</a:t>
            </a:r>
            <a:endParaRPr lang="en-US" dirty="0"/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FRPA </a:t>
            </a: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s.108 – Government may fund extra expense or waive obligation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Because of an event causing damage (FPPR s 96 (1.1)), the obligation to establish a free growing stand cannot be met without significant expenses than would have been the case if the damage had not occurred, and 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The person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did not cause or contribute to cause of damage,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exercised due diligence in relation to the cause of the damage, or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contributed to the cause of the damage but only as a result of an officially induced error.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/>
              <a:t>s.108 Application - Legislation</a:t>
            </a:r>
            <a:endParaRPr lang="en-US"/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762000" y="1752600"/>
            <a:ext cx="7010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Minister must grant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Relief of obligation, or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Grant funding to restore stand of trees on the area affected by the event to the stage the stand had reached at the time of damage or to a stage that is consistent with an agreement between the person and the minister.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- Up to Date Reporting &amp; 			Reporting Order Matters</a:t>
            </a:r>
            <a:endParaRPr lang="en-US" dirty="0"/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04800" y="1676400"/>
            <a:ext cx="815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Submissions that must be </a:t>
            </a:r>
            <a:r>
              <a:rPr lang="en-US" sz="2400" dirty="0">
                <a:solidFill>
                  <a:srgbClr val="FFFFFF"/>
                </a:solidFill>
                <a:latin typeface="Arial" charset="0"/>
              </a:rPr>
              <a:t>in RESULTS before </a:t>
            </a:r>
            <a:r>
              <a:rPr lang="en-US" sz="2400" dirty="0" smtClean="0">
                <a:solidFill>
                  <a:srgbClr val="FFFFFF"/>
                </a:solidFill>
                <a:latin typeface="Arial" charset="0"/>
              </a:rPr>
              <a:t>the s.108 </a:t>
            </a:r>
            <a:r>
              <a:rPr lang="en-US" sz="2400" dirty="0">
                <a:solidFill>
                  <a:srgbClr val="FFFFFF"/>
                </a:solidFill>
                <a:latin typeface="Arial" charset="0"/>
              </a:rPr>
              <a:t>Application process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r>
              <a:rPr lang="en-US" sz="2400" u="sng" dirty="0" smtClean="0">
                <a:solidFill>
                  <a:srgbClr val="FFFF00"/>
                </a:solidFill>
                <a:latin typeface="Arial" charset="0"/>
              </a:rPr>
              <a:t>Pre-event forest cover:</a:t>
            </a:r>
            <a:r>
              <a:rPr lang="en-US" sz="2400" dirty="0" smtClean="0">
                <a:solidFill>
                  <a:srgbClr val="FFFF00"/>
                </a:solidFill>
                <a:latin typeface="Arial" charset="0"/>
              </a:rPr>
              <a:t>  to reflect pre-catastrophic event stand condition.  Note: this should be submitted </a:t>
            </a:r>
            <a:r>
              <a:rPr lang="en-US" sz="2400" u="sng" dirty="0" smtClean="0">
                <a:solidFill>
                  <a:srgbClr val="FFFF00"/>
                </a:solidFill>
                <a:latin typeface="Arial" charset="0"/>
              </a:rPr>
              <a:t>first</a:t>
            </a:r>
            <a:r>
              <a:rPr lang="en-US" sz="2400" dirty="0" smtClean="0">
                <a:solidFill>
                  <a:srgbClr val="FFFF00"/>
                </a:solidFill>
                <a:latin typeface="Arial" charset="0"/>
              </a:rPr>
              <a:t> if not already in RESULTS.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r>
              <a:rPr lang="en-US" sz="2400" u="sng" dirty="0" smtClean="0">
                <a:solidFill>
                  <a:srgbClr val="FFFF00"/>
                </a:solidFill>
                <a:latin typeface="Arial" charset="0"/>
              </a:rPr>
              <a:t>Post-event forest cover : </a:t>
            </a:r>
            <a:r>
              <a:rPr lang="en-US" sz="2400" dirty="0" smtClean="0">
                <a:solidFill>
                  <a:srgbClr val="FFFF00"/>
                </a:solidFill>
                <a:latin typeface="Arial" charset="0"/>
              </a:rPr>
              <a:t>to reflect forest stand condition after the catastrophic event.</a:t>
            </a:r>
            <a:endParaRPr lang="en-US" sz="24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r>
              <a:rPr lang="en-US" sz="2400" dirty="0">
                <a:solidFill>
                  <a:srgbClr val="FFFF00"/>
                </a:solidFill>
                <a:latin typeface="Arial" charset="0"/>
              </a:rPr>
              <a:t>Submission of new disturbance activity to reflect catastrophic </a:t>
            </a:r>
            <a:r>
              <a:rPr lang="en-US" sz="2400" dirty="0" smtClean="0">
                <a:solidFill>
                  <a:srgbClr val="FFFF00"/>
                </a:solidFill>
                <a:latin typeface="Arial" charset="0"/>
              </a:rPr>
              <a:t>event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</a:t>
            </a:r>
            <a:r>
              <a:rPr lang="en-US" sz="3200" dirty="0" smtClean="0"/>
              <a:t>– Forest Cover Must be ESF</a:t>
            </a:r>
            <a:endParaRPr lang="en-US" sz="3200" dirty="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7086600" y="2438400"/>
            <a:ext cx="1600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RISS requires Forest Cover to be submitted via ESF which includes spatial.</a:t>
            </a: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81200"/>
            <a:ext cx="6708065" cy="415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537787"/>
            <a:ext cx="7010400" cy="2320213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16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6248400" cy="380177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</a:t>
            </a:r>
            <a:r>
              <a:rPr lang="en-US" sz="3200" dirty="0" smtClean="0"/>
              <a:t>– Pre and Post Condition</a:t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>Ensure Forest Cover Up-to-Date</a:t>
            </a:r>
            <a:endParaRPr lang="en-US" sz="3200" dirty="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7219950" y="1676400"/>
            <a:ext cx="19240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Requires forest cover up to stand condition </a:t>
            </a:r>
            <a:r>
              <a:rPr lang="en-GB" sz="1400" u="sng" dirty="0" smtClean="0">
                <a:solidFill>
                  <a:srgbClr val="FFFF00"/>
                </a:solidFill>
                <a:latin typeface="Arial" charset="0"/>
              </a:rPr>
              <a:t>before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 catastrophic event.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If not in RESULTS, submit this first.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en-GB" sz="1400" dirty="0">
                <a:solidFill>
                  <a:srgbClr val="FFFF00"/>
                </a:solidFill>
                <a:latin typeface="Arial" charset="0"/>
              </a:rPr>
            </a:b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Wait a day.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Then submit forest cover reflecting </a:t>
            </a:r>
            <a:r>
              <a:rPr lang="en-GB" sz="1400" u="sng" dirty="0" smtClean="0">
                <a:solidFill>
                  <a:srgbClr val="FFFF00"/>
                </a:solidFill>
                <a:latin typeface="Arial" charset="0"/>
              </a:rPr>
              <a:t>after</a:t>
            </a: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 the catastrophic event.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209800" y="15621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Pre-Catastrophic Event Forest Cover</a:t>
            </a: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5410200" y="47244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0000"/>
                </a:solidFill>
                <a:latin typeface="Arial" charset="0"/>
              </a:rPr>
              <a:t>Post-Catastrophic Event Forest Cover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</a:t>
            </a:r>
            <a:r>
              <a:rPr lang="en-US" sz="3200" dirty="0" smtClean="0"/>
              <a:t>– Disturbance Report for 				Catastrophic Event</a:t>
            </a:r>
            <a:endParaRPr lang="en-US" sz="3200" dirty="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143000" y="5029200"/>
            <a:ext cx="6019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Disturbance Record must exist for catastrophic event</a:t>
            </a:r>
          </a:p>
        </p:txBody>
      </p:sp>
      <p:pic>
        <p:nvPicPr>
          <p:cNvPr id="531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99" y="1828800"/>
            <a:ext cx="8085137" cy="29718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- Up to Date Reporting &amp; 			Reporting Order Matters</a:t>
            </a:r>
            <a:endParaRPr lang="en-US" dirty="0"/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04800" y="1676400"/>
            <a:ext cx="838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Requirements to Modify Stocking Standards: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1700" u="sng" dirty="0" err="1" smtClean="0">
                <a:solidFill>
                  <a:srgbClr val="FFFF00"/>
                </a:solidFill>
                <a:latin typeface="+mj-lt"/>
              </a:rPr>
              <a:t>Silviculture</a:t>
            </a:r>
            <a:r>
              <a:rPr lang="en-US" sz="1700" u="sng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1700" u="sng" dirty="0" smtClean="0">
                <a:solidFill>
                  <a:srgbClr val="FFFF00"/>
                </a:solidFill>
                <a:latin typeface="+mj-lt"/>
              </a:rPr>
              <a:t>Prescription</a:t>
            </a:r>
            <a:r>
              <a:rPr lang="en-US" sz="1700" u="sng" dirty="0" smtClean="0">
                <a:solidFill>
                  <a:srgbClr val="FFFFFF"/>
                </a:solidFill>
                <a:latin typeface="+mj-lt"/>
              </a:rPr>
              <a:t>:</a:t>
            </a:r>
            <a:r>
              <a:rPr lang="en-US" sz="1700" dirty="0" smtClean="0">
                <a:solidFill>
                  <a:srgbClr val="FFFFFF"/>
                </a:solidFill>
                <a:latin typeface="+mj-lt"/>
              </a:rPr>
              <a:t>  Create and submit </a:t>
            </a:r>
            <a:r>
              <a:rPr lang="en-US" sz="1700" dirty="0" err="1" smtClean="0">
                <a:solidFill>
                  <a:srgbClr val="FFFFFF"/>
                </a:solidFill>
                <a:latin typeface="+mj-lt"/>
              </a:rPr>
              <a:t>silviculture</a:t>
            </a:r>
            <a:r>
              <a:rPr lang="en-US" sz="1700" dirty="0" smtClean="0">
                <a:solidFill>
                  <a:srgbClr val="FFFFFF"/>
                </a:solidFill>
                <a:latin typeface="+mj-lt"/>
              </a:rPr>
              <a:t>  prescription amendment (requiring approval)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1700" u="sng" dirty="0" smtClean="0">
                <a:solidFill>
                  <a:srgbClr val="FFFF00"/>
                </a:solidFill>
                <a:latin typeface="+mj-lt"/>
              </a:rPr>
              <a:t>Site Plans</a:t>
            </a:r>
            <a:r>
              <a:rPr lang="en-US" sz="1700" dirty="0" smtClean="0">
                <a:solidFill>
                  <a:srgbClr val="FFFFFF"/>
                </a:solidFill>
                <a:latin typeface="+mj-lt"/>
              </a:rPr>
              <a:t>: Will </a:t>
            </a:r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need to submit a new stocking standard to the district for approval</a:t>
            </a:r>
            <a:endParaRPr lang="en-US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a)  </a:t>
            </a:r>
            <a:r>
              <a:rPr lang="en-CA" sz="1700" dirty="0" smtClean="0">
                <a:solidFill>
                  <a:srgbClr val="FFFF00"/>
                </a:solidFill>
                <a:latin typeface="+mj-lt"/>
              </a:rPr>
              <a:t>Site plans under FDP</a:t>
            </a:r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: New standards must be submitted to RESULTS</a:t>
            </a:r>
          </a:p>
          <a:p>
            <a:pPr lvl="2"/>
            <a:endParaRPr lang="en-US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b)  </a:t>
            </a:r>
            <a:r>
              <a:rPr lang="en-CA" sz="1700" dirty="0" smtClean="0">
                <a:solidFill>
                  <a:srgbClr val="FFFF00"/>
                </a:solidFill>
                <a:latin typeface="+mj-lt"/>
              </a:rPr>
              <a:t>Site plans under FSP</a:t>
            </a:r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: New standards must be submitted via the FSPTS and constitute an FSP amendment requiring approval.  </a:t>
            </a:r>
          </a:p>
          <a:p>
            <a:pPr lvl="2"/>
            <a:endParaRPr lang="en-CA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Unless FSP has some language allowing for stocking standards modification via approved variations </a:t>
            </a:r>
            <a:endParaRPr lang="en-CA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endParaRPr lang="en-CA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e.g</a:t>
            </a:r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. For standard units where a natural disturbance occurred after area was reforested, the FG/RG offsets may be amended via approved variation to accommodate the disturbance</a:t>
            </a:r>
            <a:endParaRPr lang="en-US" sz="1700" dirty="0" smtClean="0">
              <a:solidFill>
                <a:srgbClr val="FFFFFF"/>
              </a:solidFill>
              <a:latin typeface="+mj-lt"/>
            </a:endParaRPr>
          </a:p>
          <a:p>
            <a:pPr marL="1905000" lvl="3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1700" dirty="0">
              <a:solidFill>
                <a:srgbClr val="FFFF00"/>
              </a:solidFill>
              <a:latin typeface="+mj-lt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- Up to Date Reporting &amp; 			Reporting Order Matters</a:t>
            </a:r>
            <a:endParaRPr lang="en-US" dirty="0"/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04800" y="1676400"/>
            <a:ext cx="815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Requirements to Modify Stocking Standards: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endParaRPr lang="en-US" u="sng" dirty="0" smtClean="0">
              <a:solidFill>
                <a:srgbClr val="FFFFFF"/>
              </a:solidFill>
              <a:latin typeface="Arial" charset="0"/>
            </a:endParaRPr>
          </a:p>
          <a:p>
            <a:pPr lvl="2"/>
            <a:r>
              <a:rPr lang="en-CA" sz="1700" dirty="0" smtClean="0">
                <a:solidFill>
                  <a:srgbClr val="FFFF00"/>
                </a:solidFill>
                <a:latin typeface="+mj-lt"/>
              </a:rPr>
              <a:t>Site </a:t>
            </a:r>
            <a:r>
              <a:rPr lang="en-CA" sz="1700" dirty="0" smtClean="0">
                <a:solidFill>
                  <a:srgbClr val="FFFF00"/>
                </a:solidFill>
                <a:latin typeface="+mj-lt"/>
              </a:rPr>
              <a:t>plans under FSP</a:t>
            </a:r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: </a:t>
            </a:r>
            <a:endParaRPr lang="en-CA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endParaRPr lang="en-CA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FRPA regulation provide 20 years to meet free growing.</a:t>
            </a:r>
          </a:p>
          <a:p>
            <a:pPr lvl="2"/>
            <a:endParaRPr lang="en-CA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r>
              <a:rPr lang="en-CA" sz="1700" dirty="0" smtClean="0">
                <a:solidFill>
                  <a:srgbClr val="FFFFFF"/>
                </a:solidFill>
                <a:latin typeface="+mj-lt"/>
              </a:rPr>
              <a:t>If unable to meet free growing within 20 years, can submit proposal under s.46.2 that includes new free growing date and standards.</a:t>
            </a:r>
          </a:p>
          <a:p>
            <a:pPr lvl="2"/>
            <a:endParaRPr lang="en-CA" sz="1700" dirty="0" smtClean="0">
              <a:solidFill>
                <a:srgbClr val="FFFFFF"/>
              </a:solidFill>
              <a:latin typeface="+mj-lt"/>
            </a:endParaRPr>
          </a:p>
          <a:p>
            <a:pPr lvl="2"/>
            <a:endParaRPr lang="en-CA" sz="1700" dirty="0" smtClean="0">
              <a:solidFill>
                <a:srgbClr val="FFFFFF"/>
              </a:solidFill>
              <a:latin typeface="+mj-lt"/>
            </a:endParaRPr>
          </a:p>
          <a:p>
            <a:pPr marL="1905000" lvl="3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1700" dirty="0">
              <a:solidFill>
                <a:srgbClr val="FFFF00"/>
              </a:solidFill>
              <a:latin typeface="+mj-lt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s.108 Application </a:t>
            </a:r>
            <a:r>
              <a:rPr lang="en-US" sz="3200" dirty="0" smtClean="0"/>
              <a:t>– </a:t>
            </a:r>
            <a:r>
              <a:rPr lang="en-US" sz="3200" dirty="0" err="1" smtClean="0"/>
              <a:t>Silv</a:t>
            </a:r>
            <a:r>
              <a:rPr lang="en-US" sz="3200" dirty="0" smtClean="0"/>
              <a:t> Prescription 					Amendments</a:t>
            </a:r>
            <a:endParaRPr lang="en-US" sz="3200" dirty="0"/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May need to initiate an amendment to accommodate changes caused by catastrophic event (NAR, extension of regeneration and free growing years, etc)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Amendments should be completed and submitted </a:t>
            </a:r>
            <a:r>
              <a:rPr lang="en-GB" sz="2400" u="sng" dirty="0" smtClean="0">
                <a:solidFill>
                  <a:srgbClr val="FF0000"/>
                </a:solidFill>
                <a:latin typeface="Arial" charset="0"/>
              </a:rPr>
              <a:t>prior to </a:t>
            </a: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s.108 Application creation.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This ensures the amendment is indicated and reflected in the s.108 Application.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Approval of s.108 Application will also approve </a:t>
            </a:r>
            <a:r>
              <a:rPr lang="en-GB" sz="2400" dirty="0" err="1" smtClean="0">
                <a:solidFill>
                  <a:srgbClr val="FFFF00"/>
                </a:solidFill>
                <a:latin typeface="Arial" charset="0"/>
              </a:rPr>
              <a:t>silviculture</a:t>
            </a: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 prescription at the same time.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Approver must ensure they review content of the Proposed Amendment in the process of s.108 Application Review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Retain Data Integrity</a:t>
            </a:r>
            <a:endParaRPr lang="en-US" dirty="0"/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04800" y="1676400"/>
            <a:ext cx="815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Do not change the initial disturbance start date for the opening as this still applies to the original obligation of the opening.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Must supply new disturbance to reflect new catastrophic disturbance. The disturbance area should reflect the net area under the s.108 Application seeking relief of obligation or funding request.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New disturbance </a:t>
            </a:r>
            <a:r>
              <a:rPr lang="en-US" sz="2000" u="sng" dirty="0" smtClean="0">
                <a:solidFill>
                  <a:srgbClr val="FFFF00"/>
                </a:solidFill>
                <a:latin typeface="Arial" charset="0"/>
              </a:rPr>
              <a:t>will not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 change the regeneration and free growing milestone dates.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Must submit an amendment to extend regeneration &amp; free growing dates and/or modify stocking standards.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20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- Steps</a:t>
            </a:r>
            <a:endParaRPr lang="en-US" dirty="0"/>
          </a:p>
        </p:txBody>
      </p:sp>
      <p:sp>
        <p:nvSpPr>
          <p:cNvPr id="395267" name="Rectangle 3"/>
          <p:cNvSpPr>
            <a:spLocks noChangeArrowheads="1"/>
          </p:cNvSpPr>
          <p:nvPr/>
        </p:nvSpPr>
        <p:spPr bwMode="auto">
          <a:xfrm>
            <a:off x="304800" y="1600200"/>
            <a:ext cx="8153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Ensure all pre-requisite information is in RESULTS (pre &amp; post forest cover and natural disturbance report)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If applicable, submit </a:t>
            </a:r>
            <a:r>
              <a:rPr lang="en-US" sz="1800" dirty="0" err="1" smtClean="0">
                <a:solidFill>
                  <a:srgbClr val="FFFFFF"/>
                </a:solidFill>
                <a:latin typeface="Arial" charset="0"/>
              </a:rPr>
              <a:t>silviculture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 prescription amendment (if required and if requesting) or  if site plan, acquire approved changes to stocking standards if under FDP or FSP.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Initiate s.108 Application and complete required components (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DFT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)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Submit s.108 Application (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SUB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)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(Approver) Reviews s.108 Approves or Not Approves s.108 Application</a:t>
            </a:r>
          </a:p>
          <a:p>
            <a:pPr marL="1066800" lvl="1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Once s.108 Application is approved, can no longer be modified (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APP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) for that application version.</a:t>
            </a:r>
          </a:p>
          <a:p>
            <a:pPr marL="1066800" lvl="1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Not Approved s.108 Application remains in system in </a:t>
            </a:r>
            <a:r>
              <a:rPr lang="en-US" sz="1800" dirty="0" smtClean="0">
                <a:solidFill>
                  <a:srgbClr val="FFFF00"/>
                </a:solidFill>
                <a:latin typeface="Arial" charset="0"/>
              </a:rPr>
              <a:t>DFT</a:t>
            </a:r>
            <a:r>
              <a:rPr lang="en-US" sz="1800" dirty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1800" dirty="0" smtClean="0">
                <a:solidFill>
                  <a:srgbClr val="FFFFFF"/>
                </a:solidFill>
                <a:latin typeface="Arial" charset="0"/>
              </a:rPr>
              <a:t>status and can be deleted and start new or modified for resubmission.</a:t>
            </a:r>
          </a:p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+mj-lt"/>
              <a:buAutoNum type="arabicPeriod"/>
            </a:pPr>
            <a:endParaRPr lang="en-US" sz="1800" dirty="0">
              <a:solidFill>
                <a:srgbClr val="FFFF00"/>
              </a:solidFill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+mj-lt"/>
              <a:buAutoNum type="arabicPeriod"/>
            </a:pPr>
            <a:endParaRPr lang="en-US" sz="1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Wingdings" pitchFamily="2" charset="2"/>
              <a:buChar char="v"/>
            </a:pPr>
            <a:endParaRPr lang="en-US" sz="18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382000" cy="1295400"/>
          </a:xfrm>
        </p:spPr>
        <p:txBody>
          <a:bodyPr/>
          <a:lstStyle/>
          <a:p>
            <a:pPr algn="l"/>
            <a:r>
              <a:rPr lang="en-US" sz="3600" dirty="0"/>
              <a:t>RESULTS – Application Components</a:t>
            </a:r>
            <a:endParaRPr lang="en-US" dirty="0"/>
          </a:p>
        </p:txBody>
      </p:sp>
      <p:graphicFrame>
        <p:nvGraphicFramePr>
          <p:cNvPr id="510237" name="Group 285"/>
          <p:cNvGraphicFramePr>
            <a:graphicFrameLocks noGrp="1"/>
          </p:cNvGraphicFramePr>
          <p:nvPr>
            <p:ph idx="1"/>
          </p:nvPr>
        </p:nvGraphicFramePr>
        <p:xfrm>
          <a:off x="152400" y="1676400"/>
          <a:ext cx="8534400" cy="4835274"/>
        </p:xfrm>
        <a:graphic>
          <a:graphicData uri="http://schemas.openxmlformats.org/drawingml/2006/table">
            <a:tbl>
              <a:tblPr/>
              <a:tblGrid>
                <a:gridCol w="2844800"/>
                <a:gridCol w="2844800"/>
                <a:gridCol w="2844800"/>
              </a:tblGrid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Component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Relief of Obligation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s.108 Application for Funding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Relief of Obligation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32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Disturbance Event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(Catastrophic Event)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Forest Cover Pre-catastrophic event stand condition and map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9314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Forest Cover Post-catastrophic event stand condition and map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000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Planned Activity Regime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Silv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 Amendment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if </a:t>
                      </a:r>
                      <a:r>
                        <a:rPr kumimoji="0" lang="en-US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required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Note: site plan amendment  do not require approval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Attachments , </a:t>
                      </a:r>
                      <a:r>
                        <a:rPr kumimoji="0" lang="en-US" sz="1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if required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3000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Eligibility Check Boxes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154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Authorization Check Box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FRPA s.108 Application</a:t>
            </a:r>
            <a:endParaRPr lang="en-US" dirty="0"/>
          </a:p>
        </p:txBody>
      </p:sp>
      <p:pic>
        <p:nvPicPr>
          <p:cNvPr id="50688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89344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9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05000"/>
            <a:ext cx="75819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52400" y="0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RESULTS – FRPA s.108 Application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828800" y="52578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800" dirty="0" smtClean="0">
                <a:solidFill>
                  <a:srgbClr val="FFFF00"/>
                </a:solidFill>
                <a:latin typeface="Arial" charset="0"/>
              </a:rPr>
              <a:t>Specify Opening for s.108 Application (Hit Go or Enter)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rot="5400000">
            <a:off x="2781300" y="4457700"/>
            <a:ext cx="1600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98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28800"/>
            <a:ext cx="6755403" cy="287995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ounded Rectangle 6"/>
          <p:cNvSpPr/>
          <p:nvPr/>
        </p:nvSpPr>
        <p:spPr bwMode="auto">
          <a:xfrm>
            <a:off x="609600" y="2095500"/>
            <a:ext cx="685800" cy="3429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7048500" y="2095500"/>
            <a:ext cx="20955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800" dirty="0" smtClean="0">
                <a:solidFill>
                  <a:srgbClr val="FFFF00"/>
                </a:solidFill>
                <a:latin typeface="Arial" charset="0"/>
              </a:rPr>
              <a:t>Select Add New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295400" y="2206624"/>
            <a:ext cx="5791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FRPA s.108 Application</a:t>
            </a:r>
            <a:endParaRPr lang="en-US" dirty="0"/>
          </a:p>
        </p:txBody>
      </p:sp>
      <p:sp>
        <p:nvSpPr>
          <p:cNvPr id="13" name="Right Brace 12"/>
          <p:cNvSpPr/>
          <p:nvPr/>
        </p:nvSpPr>
        <p:spPr bwMode="auto">
          <a:xfrm>
            <a:off x="6705600" y="2971800"/>
            <a:ext cx="457200" cy="1676400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541815" y="2703512"/>
            <a:ext cx="1752600" cy="270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Mandatory</a:t>
            </a:r>
          </a:p>
          <a:p>
            <a:pPr indent="-342900">
              <a:lnSpc>
                <a:spcPct val="7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Disturbance Event</a:t>
            </a:r>
          </a:p>
          <a:p>
            <a:pPr indent="-342900">
              <a:lnSpc>
                <a:spcPct val="7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Pre &amp; Post </a:t>
            </a:r>
          </a:p>
          <a:p>
            <a:pPr indent="-342900">
              <a:lnSpc>
                <a:spcPct val="7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Forest Cover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Then Save, located on bottom of page to confirm and initiate application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 rot="5400000">
            <a:off x="1410494" y="4914106"/>
            <a:ext cx="533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rot="5400000">
            <a:off x="4075112" y="4914106"/>
            <a:ext cx="533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5400000">
            <a:off x="1944291" y="4305697"/>
            <a:ext cx="1751806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85800" y="5181600"/>
            <a:ext cx="685601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These are not enterable fields.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They reference </a:t>
            </a:r>
            <a:r>
              <a:rPr lang="en-GB" u="sng" dirty="0" smtClean="0">
                <a:solidFill>
                  <a:srgbClr val="FFFFFF"/>
                </a:solidFill>
                <a:latin typeface="Arial" charset="0"/>
              </a:rPr>
              <a:t>existing</a:t>
            </a: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 submitted disturbance and forest cover records.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Must have disturbance pre and post forest cover submitted before initiating s.108 Application process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51397"/>
            <a:ext cx="6934988" cy="294560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FRPA s.108 Application</a:t>
            </a:r>
            <a:endParaRPr lang="en-US" dirty="0"/>
          </a:p>
        </p:txBody>
      </p:sp>
      <p:sp>
        <p:nvSpPr>
          <p:cNvPr id="15" name="Right Brace 14"/>
          <p:cNvSpPr/>
          <p:nvPr/>
        </p:nvSpPr>
        <p:spPr bwMode="auto">
          <a:xfrm>
            <a:off x="6953250" y="1651397"/>
            <a:ext cx="342900" cy="1319211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7467600" y="1905000"/>
            <a:ext cx="144701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Mandatory for Funding Request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1143000" y="4724400"/>
            <a:ext cx="6324600" cy="1626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Add activities and funding request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Use “FRP-FRPA Application for Relief” funding source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Select “Save Activity”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As each activity is added, the list of s.108 funding activities area/cost will increase.</a:t>
            </a:r>
            <a:endParaRPr lang="en-GB" dirty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06537"/>
            <a:ext cx="5823751" cy="535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 bwMode="auto">
          <a:xfrm>
            <a:off x="381000" y="5410200"/>
            <a:ext cx="1295400" cy="9906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FRPA s.108 Application</a:t>
            </a:r>
            <a:endParaRPr lang="en-US" dirty="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667000" y="5410200"/>
            <a:ext cx="4572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latin typeface="Arial" charset="0"/>
              </a:rPr>
              <a:t>Submitted Amendment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latin typeface="Arial" charset="0"/>
              </a:rPr>
              <a:t>Creation S108 Application will show amendment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latin typeface="Arial" charset="0"/>
              </a:rPr>
              <a:t>Submitted Amendment can be viewed at same time by reviewer</a:t>
            </a:r>
            <a:endParaRPr lang="en-GB" dirty="0"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latin typeface="Arial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676400" y="5791200"/>
            <a:ext cx="8382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6324600" y="1600200"/>
            <a:ext cx="2819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Optional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If a </a:t>
            </a:r>
            <a:r>
              <a:rPr lang="en-GB" dirty="0" err="1">
                <a:solidFill>
                  <a:srgbClr val="FFFF00"/>
                </a:solidFill>
                <a:latin typeface="Arial" charset="0"/>
              </a:rPr>
              <a:t>s</a:t>
            </a:r>
            <a:r>
              <a:rPr lang="en-GB" dirty="0" err="1" smtClean="0">
                <a:solidFill>
                  <a:srgbClr val="FFFF00"/>
                </a:solidFill>
                <a:latin typeface="Arial" charset="0"/>
              </a:rPr>
              <a:t>ilviculture</a:t>
            </a: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 prescription is required and submitted as part of s.108 Application, the SU with required changes are shown and can be viewed.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May use attachment to provide additional information, if required.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FRPA s.108 Application</a:t>
            </a:r>
            <a:endParaRPr lang="en-US" dirty="0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810000" y="4114800"/>
            <a:ext cx="5696364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If use Attachments please refer to Attachment Standard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</a:rPr>
              <a:t>Located on RESULTS Business &amp; Policy website under Submission Procedures: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FF"/>
                </a:solidFill>
                <a:latin typeface="Arial" charset="0"/>
                <a:hlinkClick r:id="rId2"/>
              </a:rPr>
              <a:t>http://www.for.gov.bc.ca/his/results/business.htm</a:t>
            </a:r>
            <a:endParaRPr lang="en-GB" dirty="0" smtClean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" y="6461316"/>
            <a:ext cx="9601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  <a:hlinkClick r:id="rId3"/>
              </a:rPr>
              <a:t>http://www.for.gov.bc.ca/his/results/RESULTS_Attachment_Standard_for_Government_Funded_Programs_20100716.pdf</a:t>
            </a:r>
            <a:endParaRPr lang="en-US" sz="1400" dirty="0" smtClean="0">
              <a:solidFill>
                <a:srgbClr val="FFFF00"/>
              </a:solidFill>
            </a:endParaRPr>
          </a:p>
          <a:p>
            <a:endParaRPr lang="en-US" sz="1400" dirty="0"/>
          </a:p>
        </p:txBody>
      </p:sp>
      <p:pic>
        <p:nvPicPr>
          <p:cNvPr id="51405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764" y="3303778"/>
            <a:ext cx="2761836" cy="3157538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1405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764" y="1219200"/>
            <a:ext cx="5181600" cy="203809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9" name="Right Brace 18"/>
          <p:cNvSpPr/>
          <p:nvPr/>
        </p:nvSpPr>
        <p:spPr bwMode="auto">
          <a:xfrm>
            <a:off x="5696364" y="1219200"/>
            <a:ext cx="342900" cy="2038096"/>
          </a:xfrm>
          <a:prstGeom prst="rightBrace">
            <a:avLst>
              <a:gd name="adj1" fmla="val 8333"/>
              <a:gd name="adj2" fmla="val 4698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FRPA s.108 Application</a:t>
            </a:r>
            <a:endParaRPr lang="en-US"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7472648" y="1752600"/>
            <a:ext cx="192611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Mandatory</a:t>
            </a:r>
          </a:p>
          <a:p>
            <a:pPr indent="-365760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Must check required Eligibility Box(s)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7697578" y="2971800"/>
            <a:ext cx="144642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Mandatory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Authorization to complete application</a:t>
            </a: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526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61" y="1752600"/>
            <a:ext cx="6880823" cy="3048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6" name="Right Brace 5"/>
          <p:cNvSpPr/>
          <p:nvPr/>
        </p:nvSpPr>
        <p:spPr bwMode="auto">
          <a:xfrm>
            <a:off x="6532084" y="1752600"/>
            <a:ext cx="457200" cy="1219200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ight Brace 9"/>
          <p:cNvSpPr/>
          <p:nvPr/>
        </p:nvSpPr>
        <p:spPr bwMode="auto">
          <a:xfrm>
            <a:off x="6532084" y="2971800"/>
            <a:ext cx="457200" cy="838200"/>
          </a:xfrm>
          <a:prstGeom prst="rightBrac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057400" y="50292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Save  - After each section is completed to ensure all components are saved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Delete  - Will delete entire application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Submit  - Will submit application to reviewer. Application’s  status changes from DFT to SUB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638800" y="4457700"/>
            <a:ext cx="1350484" cy="3429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– </a:t>
            </a:r>
            <a:r>
              <a:rPr lang="en-US" sz="3200" dirty="0" smtClean="0"/>
              <a:t>Review s.108 Application – Inbox Processing</a:t>
            </a:r>
            <a:endParaRPr lang="en-US" sz="3200" dirty="0"/>
          </a:p>
        </p:txBody>
      </p:sp>
      <p:pic>
        <p:nvPicPr>
          <p:cNvPr id="518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47455"/>
            <a:ext cx="7162800" cy="4639389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8" name="Rounded Rectangle 7"/>
          <p:cNvSpPr/>
          <p:nvPr/>
        </p:nvSpPr>
        <p:spPr bwMode="auto">
          <a:xfrm>
            <a:off x="152400" y="3524250"/>
            <a:ext cx="1752600" cy="3429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429000" y="4191000"/>
            <a:ext cx="533400" cy="3048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876300" y="1905000"/>
            <a:ext cx="533400" cy="3429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7620000" y="1905000"/>
            <a:ext cx="167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Toolbar – Inbox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Status: Relief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Search</a:t>
            </a: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525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8686800" cy="425083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609600" y="5334000"/>
            <a:ext cx="6629400" cy="85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1400" dirty="0" smtClean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Can “Not Approve” from S201 but must provide Reject Reason (mandatory).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To review s.108 – Application – Go to Details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Upon Approval or Not Approve – email notification is sent to submitter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– </a:t>
            </a:r>
            <a:r>
              <a:rPr lang="en-US" sz="3200" dirty="0" smtClean="0"/>
              <a:t>Review s.108 Application – Inbox Processing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7399337" cy="62865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28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57400"/>
            <a:ext cx="7399337" cy="120015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28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429000"/>
            <a:ext cx="6229350" cy="327510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7219950" y="3429000"/>
            <a:ext cx="19240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Inbox – Details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Must view s.108 Application to access Approval Button.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Not Approval requires completion of the “Application Rejection Reason” text</a:t>
            </a: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– </a:t>
            </a:r>
            <a:r>
              <a:rPr lang="en-US" sz="3200" dirty="0" smtClean="0"/>
              <a:t>Review s.108 Application – Inbox Processing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</a:t>
            </a:r>
            <a:r>
              <a:rPr lang="en-US" sz="3200" dirty="0" smtClean="0"/>
              <a:t>–s.108 Application Approval</a:t>
            </a:r>
            <a:br>
              <a:rPr lang="en-US" sz="3200" dirty="0" smtClean="0"/>
            </a:br>
            <a:r>
              <a:rPr lang="en-US" sz="3200" dirty="0" err="1" smtClean="0"/>
              <a:t>Silv</a:t>
            </a:r>
            <a:r>
              <a:rPr lang="en-US" sz="3200" dirty="0" smtClean="0"/>
              <a:t> Prescription Amendment - Approved</a:t>
            </a:r>
            <a:endParaRPr lang="en-US" sz="3200" dirty="0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67000" y="1829594"/>
            <a:ext cx="474373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Care must be taken to review the Proposed Amendment if supplied with s.108 Application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err="1" smtClean="0">
                <a:solidFill>
                  <a:srgbClr val="FFFF00"/>
                </a:solidFill>
                <a:latin typeface="Arial" charset="0"/>
              </a:rPr>
              <a:t>Silv</a:t>
            </a: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 Prescription amendment is approved at the same time upon s.108 Approval.</a:t>
            </a:r>
          </a:p>
        </p:txBody>
      </p:sp>
      <p:pic>
        <p:nvPicPr>
          <p:cNvPr id="523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1827" y="2971800"/>
            <a:ext cx="6520443" cy="37338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30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76400"/>
            <a:ext cx="1781175" cy="16383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cxnSp>
        <p:nvCxnSpPr>
          <p:cNvPr id="8" name="Straight Arrow Connector 7"/>
          <p:cNvCxnSpPr/>
          <p:nvPr/>
        </p:nvCxnSpPr>
        <p:spPr bwMode="auto">
          <a:xfrm rot="10800000">
            <a:off x="1604964" y="2362996"/>
            <a:ext cx="1062037" cy="60880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62816"/>
            <a:ext cx="6781800" cy="382358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</a:t>
            </a:r>
            <a:r>
              <a:rPr lang="en-US" sz="3200" dirty="0" smtClean="0"/>
              <a:t>–s.108 Application Approval</a:t>
            </a:r>
            <a:endParaRPr lang="en-US" sz="3200" dirty="0"/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7467600" y="2286000"/>
            <a:ext cx="17716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Approval Changes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Opening Status to Approved – APP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Relief of Obligation Status set to Approved – APP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Approved Application cannot be modified after approval.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FRPA s.108 Application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1914521" y="4876800"/>
            <a:ext cx="600079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2514600" y="4600574"/>
            <a:ext cx="3733800" cy="62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Make sure review any proposed amendment in s.108 Application</a:t>
            </a: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46" y="3733800"/>
            <a:ext cx="143827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46" y="1752600"/>
            <a:ext cx="7361237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246" y="2695575"/>
            <a:ext cx="42100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246" y="5410199"/>
            <a:ext cx="6153154" cy="88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ounded Rectangle 27"/>
          <p:cNvSpPr/>
          <p:nvPr/>
        </p:nvSpPr>
        <p:spPr bwMode="auto">
          <a:xfrm>
            <a:off x="5181600" y="6019800"/>
            <a:ext cx="685800" cy="2286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5486400" y="2628900"/>
            <a:ext cx="2960683" cy="190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S.108 Application Approves s.108 Application </a:t>
            </a:r>
            <a:r>
              <a:rPr lang="en-GB" u="sng" dirty="0" smtClean="0">
                <a:solidFill>
                  <a:srgbClr val="FFFF00"/>
                </a:solidFill>
                <a:latin typeface="Arial" charset="0"/>
              </a:rPr>
              <a:t>AND</a:t>
            </a: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GB" dirty="0" err="1" smtClean="0">
                <a:solidFill>
                  <a:srgbClr val="FFFF00"/>
                </a:solidFill>
                <a:latin typeface="Arial" charset="0"/>
              </a:rPr>
              <a:t>Silviculture</a:t>
            </a: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 Prescription Amendment  as one step.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6781800" cy="540327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</a:t>
            </a:r>
            <a:r>
              <a:rPr lang="en-US" sz="3200" dirty="0" smtClean="0"/>
              <a:t>–s.108 Application</a:t>
            </a:r>
            <a:endParaRPr lang="en-US" sz="3200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7467600" y="4038600"/>
            <a:ext cx="761206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auto">
          <a:xfrm>
            <a:off x="228600" y="1335089"/>
            <a:ext cx="2286000" cy="33528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8382000" cy="1295400"/>
          </a:xfrm>
        </p:spPr>
        <p:txBody>
          <a:bodyPr/>
          <a:lstStyle/>
          <a:p>
            <a:pPr algn="l"/>
            <a:r>
              <a:rPr lang="en-US" sz="3600" dirty="0" smtClean="0"/>
              <a:t>RESULTS – FRPA s.108 Application</a:t>
            </a:r>
            <a:endParaRPr lang="en-US" dirty="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81000" y="2554289"/>
            <a:ext cx="18288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Ensure Pre-catastrophic Forest Cover exists if not Submit (ESF) – then must wait one day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rot="10800000">
            <a:off x="2514600" y="3317879"/>
            <a:ext cx="12954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381000" y="1487489"/>
            <a:ext cx="167640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New Catastrophic Disturbance</a:t>
            </a:r>
          </a:p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(online or ESF)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381000" y="3773489"/>
            <a:ext cx="16764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Post catastrophic Forest Cover exists(ESF)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381000" y="4879977"/>
            <a:ext cx="1828800" cy="83661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If Required Amendment</a:t>
            </a:r>
          </a:p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Create and </a:t>
            </a:r>
            <a:r>
              <a:rPr lang="en-GB" sz="1200" u="sng" dirty="0" smtClean="0">
                <a:latin typeface="Arial" charset="0"/>
              </a:rPr>
              <a:t>Submit</a:t>
            </a:r>
            <a:r>
              <a:rPr lang="en-GB" sz="1200" dirty="0" smtClean="0">
                <a:latin typeface="Arial" charset="0"/>
              </a:rPr>
              <a:t> Amendment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228599" y="4767265"/>
            <a:ext cx="2133601" cy="1103312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rot="10800000" flipV="1">
            <a:off x="2362200" y="5181600"/>
            <a:ext cx="1447800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590801" y="4722809"/>
            <a:ext cx="121920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Opening Status SUB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3809999" y="2208209"/>
            <a:ext cx="1981200" cy="3505200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2667000" y="2665411"/>
            <a:ext cx="114300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Initiate s.108 Application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4114799" y="2478089"/>
            <a:ext cx="1524000" cy="68262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Complete contents as required</a:t>
            </a: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799" y="3227384"/>
            <a:ext cx="143827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4029075" y="1982789"/>
            <a:ext cx="1981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s.108 Application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 rot="10800000" flipV="1">
            <a:off x="5819775" y="3773488"/>
            <a:ext cx="381000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26" name="Rounded Rectangle 25"/>
          <p:cNvSpPr/>
          <p:nvPr/>
        </p:nvSpPr>
        <p:spPr bwMode="auto">
          <a:xfrm>
            <a:off x="6200775" y="2667001"/>
            <a:ext cx="1752600" cy="2514599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6276975" y="3013082"/>
            <a:ext cx="1495425" cy="186371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Approval of s.108</a:t>
            </a:r>
          </a:p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Application will approve BOTH</a:t>
            </a:r>
          </a:p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s.108 Application AND</a:t>
            </a:r>
            <a:br>
              <a:rPr lang="en-GB" sz="1200" dirty="0" smtClean="0">
                <a:latin typeface="Arial" charset="0"/>
              </a:rPr>
            </a:br>
            <a:r>
              <a:rPr lang="en-GB" sz="1200" dirty="0" err="1" smtClean="0">
                <a:latin typeface="Arial" charset="0"/>
              </a:rPr>
              <a:t>Silviculture</a:t>
            </a:r>
            <a:r>
              <a:rPr lang="en-GB" sz="1200" dirty="0" smtClean="0">
                <a:latin typeface="Arial" charset="0"/>
              </a:rPr>
              <a:t> Prescription Amendment</a:t>
            </a: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6276975" y="2132013"/>
            <a:ext cx="1981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Inbox 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s.108 Application</a:t>
            </a: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114798" y="4876797"/>
            <a:ext cx="1524000" cy="68262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Submit s.108 Application for Approval</a:t>
            </a:r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8129586" y="3230563"/>
            <a:ext cx="962025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Opening Status APP</a:t>
            </a: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2362199" y="5791198"/>
            <a:ext cx="2209799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200" dirty="0" smtClean="0">
                <a:latin typeface="Arial" charset="0"/>
              </a:rPr>
              <a:t>Amendment and Approval of FDP or FSP Stocking Standards</a:t>
            </a:r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5638799" y="5870577"/>
            <a:ext cx="1524000" cy="530221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latin typeface="Arial" charset="0"/>
              </a:rPr>
              <a:t>Site Plan Amendment</a:t>
            </a:r>
          </a:p>
        </p:txBody>
      </p:sp>
      <p:cxnSp>
        <p:nvCxnSpPr>
          <p:cNvPr id="35" name="Straight Arrow Connector 34"/>
          <p:cNvCxnSpPr>
            <a:stCxn id="34" idx="1"/>
          </p:cNvCxnSpPr>
          <p:nvPr/>
        </p:nvCxnSpPr>
        <p:spPr bwMode="auto">
          <a:xfrm rot="10800000" flipV="1">
            <a:off x="4571999" y="6135687"/>
            <a:ext cx="1066801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triangle" w="med" len="med"/>
            <a:tailEnd type="none"/>
          </a:ln>
          <a:effectLst/>
        </p:spPr>
      </p:cxnSp>
      <p:sp>
        <p:nvSpPr>
          <p:cNvPr id="42" name="Rectangle 12"/>
          <p:cNvSpPr>
            <a:spLocks noChangeArrowheads="1"/>
          </p:cNvSpPr>
          <p:nvPr/>
        </p:nvSpPr>
        <p:spPr bwMode="auto">
          <a:xfrm>
            <a:off x="8129586" y="5592761"/>
            <a:ext cx="962025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Opening Status APP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771784"/>
            <a:ext cx="6095999" cy="508621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6251159" cy="272894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04800" y="4052854"/>
            <a:ext cx="2438400" cy="280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s.108 Approval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Automatically places all planned activities into S315 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Activities as planned activity with planned start date based on approval date.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</a:t>
            </a:r>
            <a:r>
              <a:rPr lang="en-US" sz="3200" dirty="0" smtClean="0"/>
              <a:t>–s.108 Application Approval</a:t>
            </a:r>
            <a:br>
              <a:rPr lang="en-US" sz="3200" dirty="0" smtClean="0"/>
            </a:br>
            <a:r>
              <a:rPr lang="en-US" sz="3200" dirty="0" smtClean="0"/>
              <a:t>Placement of Planned Treatments</a:t>
            </a:r>
            <a:endParaRPr lang="en-US" sz="3200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858000" y="2514600"/>
            <a:ext cx="2438400" cy="2805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Planned Activities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00"/>
                </a:solidFill>
                <a:latin typeface="Arial" charset="0"/>
              </a:rPr>
              <a:t>Automatically created are: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4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Base/Tech/Method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Planned Date = s.108 Approval Date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Funding Source Code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Planned Amount  (area)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400" dirty="0" smtClean="0">
                <a:solidFill>
                  <a:srgbClr val="FFFFFF"/>
                </a:solidFill>
                <a:latin typeface="Arial" charset="0"/>
              </a:rPr>
              <a:t>Planned Cost ($)</a:t>
            </a:r>
          </a:p>
        </p:txBody>
      </p:sp>
      <p:pic>
        <p:nvPicPr>
          <p:cNvPr id="529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399"/>
            <a:ext cx="6477000" cy="4925395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RESULTS </a:t>
            </a:r>
            <a:r>
              <a:rPr lang="en-US" sz="3200" dirty="0" smtClean="0"/>
              <a:t>–s.108 Application Approval</a:t>
            </a:r>
            <a:br>
              <a:rPr lang="en-US" sz="3200" dirty="0" smtClean="0"/>
            </a:br>
            <a:r>
              <a:rPr lang="en-US" sz="3200" dirty="0" smtClean="0"/>
              <a:t>Placement of Planned Treatments</a:t>
            </a:r>
            <a:endParaRPr lang="en-US" sz="32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295400"/>
          </a:xfrm>
        </p:spPr>
        <p:txBody>
          <a:bodyPr/>
          <a:lstStyle/>
          <a:p>
            <a:pPr algn="l"/>
            <a:r>
              <a:rPr lang="en-US" sz="3200" dirty="0"/>
              <a:t>RESULTS – </a:t>
            </a:r>
            <a:br>
              <a:rPr lang="en-US" sz="3200" dirty="0"/>
            </a:br>
            <a:r>
              <a:rPr lang="en-US" sz="3200" dirty="0"/>
              <a:t>Communication &amp; documentation</a:t>
            </a:r>
            <a:br>
              <a:rPr lang="en-US" sz="3200" dirty="0"/>
            </a:br>
            <a:r>
              <a:rPr lang="en-US" sz="2800" dirty="0">
                <a:hlinkClick r:id="rId2"/>
              </a:rPr>
              <a:t>http://forestsfortomorrow.com/fft/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1473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524000"/>
            <a:ext cx="7411901" cy="453461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7620000" y="2514600"/>
            <a:ext cx="1524000" cy="346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Two key documents currently available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Clarification, interpretation and process for approvals 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r>
              <a:rPr lang="en-GB" dirty="0" smtClean="0">
                <a:solidFill>
                  <a:srgbClr val="FFFF00"/>
                </a:solidFill>
                <a:latin typeface="Arial" charset="0"/>
              </a:rPr>
              <a:t>New 2010 information will be communicated</a:t>
            </a:r>
          </a:p>
        </p:txBody>
      </p:sp>
      <p:sp>
        <p:nvSpPr>
          <p:cNvPr id="9" name="Left Arrow 8"/>
          <p:cNvSpPr/>
          <p:nvPr/>
        </p:nvSpPr>
        <p:spPr bwMode="auto">
          <a:xfrm>
            <a:off x="7391400" y="2209800"/>
            <a:ext cx="381000" cy="304800"/>
          </a:xfrm>
          <a:prstGeom prst="leftArrow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295400"/>
          </a:xfrm>
        </p:spPr>
        <p:txBody>
          <a:bodyPr/>
          <a:lstStyle/>
          <a:p>
            <a:pPr algn="l"/>
            <a:r>
              <a:rPr lang="en-US" sz="3200"/>
              <a:t>RESULTS – </a:t>
            </a:r>
            <a:br>
              <a:rPr lang="en-US" sz="3200"/>
            </a:br>
            <a:r>
              <a:rPr lang="en-US" sz="3200"/>
              <a:t>Communication &amp; documentation</a:t>
            </a:r>
            <a:br>
              <a:rPr lang="en-US" sz="3200"/>
            </a:br>
            <a:r>
              <a:rPr lang="en-US" sz="2800">
                <a:hlinkClick r:id="rId2"/>
              </a:rPr>
              <a:t>http://forestsfortomorrow.com/fft/</a:t>
            </a:r>
            <a:r>
              <a:rPr lang="en-US" sz="2800"/>
              <a:t/>
            </a:r>
            <a:br>
              <a:rPr lang="en-US" sz="2800"/>
            </a:br>
            <a:endParaRPr lang="en-US" sz="2800"/>
          </a:p>
        </p:txBody>
      </p:sp>
      <p:pic>
        <p:nvPicPr>
          <p:cNvPr id="524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01775"/>
            <a:ext cx="3679909" cy="5356225"/>
          </a:xfrm>
          <a:prstGeom prst="rect">
            <a:avLst/>
          </a:prstGeom>
          <a:noFill/>
          <a:ln w="9525" cap="flat" cmpd="sng">
            <a:solidFill>
              <a:schemeClr val="bg2">
                <a:lumMod val="75000"/>
                <a:lumOff val="2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524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-10834" y="1665567"/>
            <a:ext cx="5356225" cy="502864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295400"/>
          </a:xfrm>
        </p:spPr>
        <p:txBody>
          <a:bodyPr/>
          <a:lstStyle/>
          <a:p>
            <a:pPr algn="l"/>
            <a:r>
              <a:rPr lang="en-US" dirty="0"/>
              <a:t>RESULTS – </a:t>
            </a:r>
            <a:r>
              <a:rPr lang="en-US" dirty="0" smtClean="0"/>
              <a:t>Demonstration</a:t>
            </a: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657600" y="36576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800" dirty="0" smtClean="0">
                <a:solidFill>
                  <a:srgbClr val="FFFF00"/>
                </a:solidFill>
                <a:latin typeface="Arial" charset="0"/>
              </a:rPr>
              <a:t>Demo</a:t>
            </a:r>
            <a:endParaRPr lang="en-GB" sz="2800" dirty="0" smtClean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295400"/>
          </a:xfrm>
        </p:spPr>
        <p:txBody>
          <a:bodyPr/>
          <a:lstStyle/>
          <a:p>
            <a:pPr algn="l"/>
            <a:r>
              <a:rPr lang="en-US" sz="3200" dirty="0"/>
              <a:t>RESULTS – </a:t>
            </a:r>
            <a:r>
              <a:rPr lang="en-US" sz="3200" dirty="0" smtClean="0"/>
              <a:t>s108 Application</a:t>
            </a:r>
            <a:br>
              <a:rPr lang="en-US" sz="3200" dirty="0" smtClean="0"/>
            </a:br>
            <a:r>
              <a:rPr lang="en-US" sz="3200" dirty="0" smtClean="0"/>
              <a:t>			Contact Information</a:t>
            </a:r>
            <a:endParaRPr lang="en-US" sz="2800" dirty="0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85800" y="1905000"/>
            <a:ext cx="8153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RESULTS s.108 Application Process – APPHELP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GB" sz="2000" dirty="0" smtClean="0">
                <a:solidFill>
                  <a:srgbClr val="FFFFFF"/>
                </a:solidFill>
                <a:latin typeface="Arial" charset="0"/>
              </a:rPr>
              <a:t>Phone: (250) 387-8888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FFFF"/>
                </a:solidFill>
                <a:latin typeface="Arial" charset="0"/>
              </a:rPr>
              <a:t>	email: </a:t>
            </a:r>
            <a:r>
              <a:rPr lang="en-US" sz="2000" dirty="0" smtClean="0">
                <a:solidFill>
                  <a:srgbClr val="FFFFFF"/>
                </a:solidFill>
                <a:latin typeface="+mj-lt"/>
                <a:hlinkClick r:id="rId2"/>
              </a:rPr>
              <a:t>FORHISP.APPHELP@gov.bc.ca</a:t>
            </a:r>
            <a:endParaRPr lang="en-US" sz="2000" dirty="0" smtClean="0">
              <a:solidFill>
                <a:srgbClr val="FFFFFF"/>
              </a:solidFill>
              <a:latin typeface="+mj-lt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US" sz="20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s.108 Policy and Procedures – Nigel Fletcher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Phone: (250) 387-8738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	email:  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  <a:hlinkClick r:id="rId3"/>
              </a:rPr>
              <a:t>Nigel.Fletcher@gov.bc.ca</a:t>
            </a:r>
            <a:endParaRPr lang="en-US" sz="2000" dirty="0" smtClean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US" sz="2000" dirty="0" smtClean="0">
              <a:solidFill>
                <a:srgbClr val="FFFF00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s.108 Funding – Monty Locke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000" dirty="0" smtClean="0">
                <a:solidFill>
                  <a:srgbClr val="FFFF00"/>
                </a:solidFill>
                <a:latin typeface="Arial" charset="0"/>
              </a:rPr>
              <a:t>	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Phone: (250) 356-6987</a:t>
            </a: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US" sz="2000" dirty="0" smtClean="0">
                <a:solidFill>
                  <a:srgbClr val="FFFFFF"/>
                </a:solidFill>
                <a:latin typeface="Arial" charset="0"/>
              </a:rPr>
              <a:t>	email: </a:t>
            </a:r>
            <a:r>
              <a:rPr lang="en-US" sz="2000" dirty="0" smtClean="0">
                <a:solidFill>
                  <a:srgbClr val="FFFFFF"/>
                </a:solidFill>
                <a:latin typeface="Arial" charset="0"/>
                <a:hlinkClick r:id="rId4"/>
              </a:rPr>
              <a:t>Monty.Locke@gov.bc.ca</a:t>
            </a:r>
            <a:endParaRPr lang="en-US" sz="2000" dirty="0" smtClean="0">
              <a:solidFill>
                <a:srgbClr val="FFFFFF"/>
              </a:solidFill>
              <a:latin typeface="Arial" charset="0"/>
            </a:endParaRPr>
          </a:p>
          <a:p>
            <a:pPr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FFFF"/>
                </a:solidFill>
                <a:latin typeface="Arial" charset="0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eg Koyl Standard template.pot">
  <a:themeElements>
    <a:clrScheme name="Greg Koyl Standard template.pot 1">
      <a:dk1>
        <a:srgbClr val="000000"/>
      </a:dk1>
      <a:lt1>
        <a:srgbClr val="DDDDDD"/>
      </a:lt1>
      <a:dk2>
        <a:srgbClr val="0000FF"/>
      </a:dk2>
      <a:lt2>
        <a:srgbClr val="00CCCC"/>
      </a:lt2>
      <a:accent1>
        <a:srgbClr val="B2B2B2"/>
      </a:accent1>
      <a:accent2>
        <a:srgbClr val="FF9933"/>
      </a:accent2>
      <a:accent3>
        <a:srgbClr val="AAAAFF"/>
      </a:accent3>
      <a:accent4>
        <a:srgbClr val="BDBDBD"/>
      </a:accent4>
      <a:accent5>
        <a:srgbClr val="D5D5D5"/>
      </a:accent5>
      <a:accent6>
        <a:srgbClr val="E78A2D"/>
      </a:accent6>
      <a:hlink>
        <a:srgbClr val="CC00CC"/>
      </a:hlink>
      <a:folHlink>
        <a:srgbClr val="9999FF"/>
      </a:folHlink>
    </a:clrScheme>
    <a:fontScheme name="Greg Koyl Standard template.pot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reg Koyl Standard template.pot 1">
        <a:dk1>
          <a:srgbClr val="000000"/>
        </a:dk1>
        <a:lt1>
          <a:srgbClr val="DDDDDD"/>
        </a:lt1>
        <a:dk2>
          <a:srgbClr val="0000FF"/>
        </a:dk2>
        <a:lt2>
          <a:srgbClr val="00CCCC"/>
        </a:lt2>
        <a:accent1>
          <a:srgbClr val="B2B2B2"/>
        </a:accent1>
        <a:accent2>
          <a:srgbClr val="FF9933"/>
        </a:accent2>
        <a:accent3>
          <a:srgbClr val="AAAAFF"/>
        </a:accent3>
        <a:accent4>
          <a:srgbClr val="BDBDBD"/>
        </a:accent4>
        <a:accent5>
          <a:srgbClr val="D5D5D5"/>
        </a:accent5>
        <a:accent6>
          <a:srgbClr val="E78A2D"/>
        </a:accent6>
        <a:hlink>
          <a:srgbClr val="CC00CC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g Koyl Standard template.pot 2">
        <a:dk1>
          <a:srgbClr val="000000"/>
        </a:dk1>
        <a:lt1>
          <a:srgbClr val="CCCCFF"/>
        </a:lt1>
        <a:dk2>
          <a:srgbClr val="003399"/>
        </a:dk2>
        <a:lt2>
          <a:srgbClr val="76E0E6"/>
        </a:lt2>
        <a:accent1>
          <a:srgbClr val="66CCFF"/>
        </a:accent1>
        <a:accent2>
          <a:srgbClr val="6666FF"/>
        </a:accent2>
        <a:accent3>
          <a:srgbClr val="E2E2FF"/>
        </a:accent3>
        <a:accent4>
          <a:srgbClr val="000000"/>
        </a:accent4>
        <a:accent5>
          <a:srgbClr val="B8E2FF"/>
        </a:accent5>
        <a:accent6>
          <a:srgbClr val="5C5CE7"/>
        </a:accent6>
        <a:hlink>
          <a:srgbClr val="00CCCC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g Koyl Standard template.pot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A:\Greg Koyl Standard template.pot</Template>
  <TotalTime>20425</TotalTime>
  <Words>1488</Words>
  <Application>Microsoft Office PowerPoint</Application>
  <PresentationFormat>On-screen Show (4:3)</PresentationFormat>
  <Paragraphs>253</Paragraphs>
  <Slides>36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Greg Koyl Standard template.pot</vt:lpstr>
      <vt:lpstr>Clip</vt:lpstr>
      <vt:lpstr>RESULTS FRPA s.108 Application </vt:lpstr>
      <vt:lpstr>RESULTS FRPA s.108 Application </vt:lpstr>
      <vt:lpstr>RESULTS FRPA s.108 Application </vt:lpstr>
      <vt:lpstr>s.108 Application - Legislation</vt:lpstr>
      <vt:lpstr>s.108 Application - Legislation</vt:lpstr>
      <vt:lpstr>RESULTS - Up to Date Reporting &amp;    Reporting Order Matters</vt:lpstr>
      <vt:lpstr>RESULTS – Forest Cover Must be ESF</vt:lpstr>
      <vt:lpstr>RESULTS – Pre and Post Condition  Ensure Forest Cover Up-to-Date</vt:lpstr>
      <vt:lpstr>RESULTS – Disturbance Report for     Catastrophic Event</vt:lpstr>
      <vt:lpstr>RESULTS - Up to Date Reporting &amp;    Reporting Order Matters</vt:lpstr>
      <vt:lpstr>RESULTS - Up to Date Reporting &amp;    Reporting Order Matters</vt:lpstr>
      <vt:lpstr>s.108 Application – Silv Prescription      Amendments</vt:lpstr>
      <vt:lpstr>RESULTS – Retain Data Integrity</vt:lpstr>
      <vt:lpstr>RESULTS - Steps</vt:lpstr>
      <vt:lpstr>RESULTS – Application Components</vt:lpstr>
      <vt:lpstr>RESULTS – FRPA s.108 Application</vt:lpstr>
      <vt:lpstr>Slide 17</vt:lpstr>
      <vt:lpstr>RESULTS – FRPA s.108 Application</vt:lpstr>
      <vt:lpstr>RESULTS – FRPA s.108 Application</vt:lpstr>
      <vt:lpstr>RESULTS – FRPA s.108 Application</vt:lpstr>
      <vt:lpstr>RESULTS – FRPA s.108 Application</vt:lpstr>
      <vt:lpstr>RESULTS – FRPA s.108 Application</vt:lpstr>
      <vt:lpstr>RESULTS – Review s.108 Application – Inbox Processing</vt:lpstr>
      <vt:lpstr>RESULTS – Review s.108 Application – Inbox Processing</vt:lpstr>
      <vt:lpstr>RESULTS – Review s.108 Application – Inbox Processing</vt:lpstr>
      <vt:lpstr>RESULTS –s.108 Application Approval Silv Prescription Amendment - Approved</vt:lpstr>
      <vt:lpstr>RESULTS –s.108 Application Approval</vt:lpstr>
      <vt:lpstr>RESULTS – FRPA s.108 Application</vt:lpstr>
      <vt:lpstr>RESULTS –s.108 Application</vt:lpstr>
      <vt:lpstr>RESULTS – FRPA s.108 Application</vt:lpstr>
      <vt:lpstr>RESULTS –s.108 Application Approval Placement of Planned Treatments</vt:lpstr>
      <vt:lpstr>RESULTS –s.108 Application Approval Placement of Planned Treatments</vt:lpstr>
      <vt:lpstr>RESULTS –  Communication &amp; documentation http://forestsfortomorrow.com/fft/ </vt:lpstr>
      <vt:lpstr>RESULTS –  Communication &amp; documentation http://forestsfortomorrow.com/fft/ </vt:lpstr>
      <vt:lpstr>RESULTS – Demonstration</vt:lpstr>
      <vt:lpstr>RESULTS – s108 Application    Contact Information</vt:lpstr>
    </vt:vector>
  </TitlesOfParts>
  <Company>Consultant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 – RNI Technical Session</dc:title>
  <dc:creator>Mei-Ching Tsoi</dc:creator>
  <dc:description>RNI RESULTS Technical Session</dc:description>
  <cp:lastModifiedBy>Mei-Ching</cp:lastModifiedBy>
  <cp:revision>1169</cp:revision>
  <cp:lastPrinted>2002-07-16T23:48:37Z</cp:lastPrinted>
  <dcterms:created xsi:type="dcterms:W3CDTF">2001-03-07T19:06:03Z</dcterms:created>
  <dcterms:modified xsi:type="dcterms:W3CDTF">2010-11-02T16:05:28Z</dcterms:modified>
</cp:coreProperties>
</file>